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Medium"/>
      <p:regular r:id="rId17"/>
    </p:embeddedFont>
    <p:embeddedFont>
      <p:font typeface="Fraunces Medium"/>
      <p:regular r:id="rId18"/>
    </p:embeddedFont>
    <p:embeddedFont>
      <p:font typeface="Fraunces Medium"/>
      <p:regular r:id="rId19"/>
    </p:embeddedFont>
    <p:embeddedFont>
      <p:font typeface="Fraunces Medium"/>
      <p:regular r:id="rId20"/>
    </p:embeddedFont>
    <p:embeddedFont>
      <p:font typeface="Epilogue"/>
      <p:regular r:id="rId21"/>
    </p:embeddedFont>
    <p:embeddedFont>
      <p:font typeface="Epilogue"/>
      <p:regular r:id="rId22"/>
    </p:embeddedFont>
    <p:embeddedFont>
      <p:font typeface="Epilogue"/>
      <p:regular r:id="rId23"/>
    </p:embeddedFont>
    <p:embeddedFont>
      <p:font typeface="Epilogue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6-1.pn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7-1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slideLayout" Target="../slideLayouts/slideLayout5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slideLayout" Target="../slideLayouts/slideLayout7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E-Commerce Company Performance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02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Tools: SQL | Python | Power BI | Dataset: 25,000+ Transactions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5833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analysis evaluates revenue, profitability, customer behavior, and return patterns to identify strategic growth opportunities for an E-Commerce company.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09807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Thank You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30676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Questions &amp; Discussion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685699"/>
            <a:ext cx="3664744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39201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Contact Information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410551"/>
            <a:ext cx="31958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Available for follow-up discussion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3685699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06182" y="39201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406182" y="4410551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25,000+ transactions analyzed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59760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14624" y="58320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Tools Used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14624" y="632245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SQL | Python | Power BI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45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Executive KPIs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0270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$1.57B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3192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682484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Across 25,000+ transactions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160270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$472M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3192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Total Profit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3682484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Strong financial performance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2160270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30.09%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3192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Profit Margin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3682484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Consistent profitability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2160270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15.12%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3192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Return Rate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3682484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Manageable customer returns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748451"/>
            <a:ext cx="675798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Category Performance Insights</a:t>
            </a:r>
            <a:endParaRPr lang="en-US" sz="3550" dirty="0"/>
          </a:p>
        </p:txBody>
      </p:sp>
      <p:sp>
        <p:nvSpPr>
          <p:cNvPr id="16" name="Text 14"/>
          <p:cNvSpPr/>
          <p:nvPr/>
        </p:nvSpPr>
        <p:spPr>
          <a:xfrm>
            <a:off x="793790" y="5655588"/>
            <a:ext cx="13042821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Revenue balanced across all categories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Profit margins stable around 30%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 abnormal return behavior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Structurally stable business model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41966" y="849511"/>
            <a:ext cx="4255889" cy="531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Time-Series Trends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1441966" y="1636990"/>
            <a:ext cx="3830241" cy="1205151"/>
          </a:xfrm>
          <a:prstGeom prst="roundRect">
            <a:avLst>
              <a:gd name="adj" fmla="val 5933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634966" y="1829991"/>
            <a:ext cx="2127885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Revenue Stability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1634966" y="2172414"/>
            <a:ext cx="3444240" cy="476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Moderate fluctuations with consistent performance over time</a:t>
            </a:r>
            <a:endParaRPr lang="en-US" sz="1300" dirty="0"/>
          </a:p>
        </p:txBody>
      </p:sp>
      <p:sp>
        <p:nvSpPr>
          <p:cNvPr id="6" name="Shape 4"/>
          <p:cNvSpPr/>
          <p:nvPr/>
        </p:nvSpPr>
        <p:spPr>
          <a:xfrm>
            <a:off x="5399961" y="1636990"/>
            <a:ext cx="3830360" cy="1205151"/>
          </a:xfrm>
          <a:prstGeom prst="roundRect">
            <a:avLst>
              <a:gd name="adj" fmla="val 5933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92961" y="1829991"/>
            <a:ext cx="2127885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Margin Consistency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5592961" y="2172414"/>
            <a:ext cx="3444359" cy="476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Profit margin remains between 29–31% across periods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9358074" y="1636990"/>
            <a:ext cx="3830360" cy="1205151"/>
          </a:xfrm>
          <a:prstGeom prst="roundRect">
            <a:avLst>
              <a:gd name="adj" fmla="val 5933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551075" y="1829991"/>
            <a:ext cx="2187059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Return Rate Behavior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9551075" y="2172414"/>
            <a:ext cx="3444359" cy="476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Fluctuates 12–16% without upward trend; 2026 data is YTD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1441966" y="3033713"/>
            <a:ext cx="4533186" cy="425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Customer Behavior Insights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3291602" y="4757380"/>
            <a:ext cx="2093833" cy="425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3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96%</a:t>
            </a:r>
            <a:endParaRPr lang="en-US" sz="335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1811" y="3693438"/>
            <a:ext cx="2553533" cy="2553533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3274695" y="6417231"/>
            <a:ext cx="2127885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Repeat Buyers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1441966" y="6759654"/>
            <a:ext cx="5793343" cy="238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Customers return for additional purchases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9244727" y="4757380"/>
            <a:ext cx="2093833" cy="425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3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99%</a:t>
            </a:r>
            <a:endParaRPr lang="en-US" sz="3350" dirty="0"/>
          </a:p>
        </p:txBody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4936" y="3693438"/>
            <a:ext cx="2553533" cy="2553533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9201388" y="6417231"/>
            <a:ext cx="2180630" cy="265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Revenue from Repeat</a:t>
            </a:r>
            <a:endParaRPr lang="en-US" sz="1650" dirty="0"/>
          </a:p>
        </p:txBody>
      </p:sp>
      <p:sp>
        <p:nvSpPr>
          <p:cNvPr id="20" name="Text 16"/>
          <p:cNvSpPr/>
          <p:nvPr/>
        </p:nvSpPr>
        <p:spPr>
          <a:xfrm>
            <a:off x="7394972" y="6759654"/>
            <a:ext cx="5793462" cy="238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Almost all revenue from loyal customers</a:t>
            </a:r>
            <a:endParaRPr lang="en-US" sz="1300" dirty="0"/>
          </a:p>
        </p:txBody>
      </p:sp>
      <p:sp>
        <p:nvSpPr>
          <p:cNvPr id="21" name="Text 17"/>
          <p:cNvSpPr/>
          <p:nvPr/>
        </p:nvSpPr>
        <p:spPr>
          <a:xfrm>
            <a:off x="1441966" y="7141726"/>
            <a:ext cx="11746468" cy="238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Growth driven by purchase frequency, not higher order value.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76626" y="477441"/>
            <a:ext cx="5671899" cy="519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Return Rate Impact Analysis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1576626" y="2253377"/>
            <a:ext cx="2079069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Current State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576626" y="2635091"/>
            <a:ext cx="7317938" cy="777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Overall return rate: ~15%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 increasing trend over time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Structural but manageable behavior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1576626" y="3534132"/>
            <a:ext cx="2079069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Opportunity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576626" y="3915847"/>
            <a:ext cx="7317938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Reducing return rate by 2–3% can significantly improve profitability.</a:t>
            </a:r>
            <a:endParaRPr lang="en-US" sz="13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07949" y="1317308"/>
            <a:ext cx="3753207" cy="375320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576626" y="5390555"/>
            <a:ext cx="3556397" cy="415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Regional Performance</a:t>
            </a:r>
            <a:endParaRPr lang="en-US" sz="2600" dirty="0"/>
          </a:p>
        </p:txBody>
      </p:sp>
      <p:sp>
        <p:nvSpPr>
          <p:cNvPr id="9" name="Shape 6"/>
          <p:cNvSpPr/>
          <p:nvPr/>
        </p:nvSpPr>
        <p:spPr>
          <a:xfrm>
            <a:off x="1576626" y="5989201"/>
            <a:ext cx="3744397" cy="1762958"/>
          </a:xfrm>
          <a:prstGeom prst="roundRect">
            <a:avLst>
              <a:gd name="adj" fmla="val 396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1750576" y="6163151"/>
            <a:ext cx="498991" cy="498991"/>
          </a:xfrm>
          <a:prstGeom prst="roundRect">
            <a:avLst>
              <a:gd name="adj" fmla="val 18323147"/>
            </a:avLst>
          </a:prstGeom>
          <a:solidFill>
            <a:srgbClr val="8C98CA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87855" y="6300430"/>
            <a:ext cx="224433" cy="22443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750576" y="6784062"/>
            <a:ext cx="2079069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Even Distribution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1750576" y="7116961"/>
            <a:ext cx="3396496" cy="461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Revenue and profit balanced across all regions</a:t>
            </a:r>
            <a:endParaRPr lang="en-US" sz="1300" dirty="0"/>
          </a:p>
        </p:txBody>
      </p:sp>
      <p:sp>
        <p:nvSpPr>
          <p:cNvPr id="14" name="Shape 10"/>
          <p:cNvSpPr/>
          <p:nvPr/>
        </p:nvSpPr>
        <p:spPr>
          <a:xfrm>
            <a:off x="5442942" y="5989201"/>
            <a:ext cx="3744397" cy="1762958"/>
          </a:xfrm>
          <a:prstGeom prst="roundRect">
            <a:avLst>
              <a:gd name="adj" fmla="val 396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5616893" y="6163151"/>
            <a:ext cx="498991" cy="498991"/>
          </a:xfrm>
          <a:prstGeom prst="roundRect">
            <a:avLst>
              <a:gd name="adj" fmla="val 18323147"/>
            </a:avLst>
          </a:prstGeom>
          <a:solidFill>
            <a:srgbClr val="8C98CA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4172" y="6300430"/>
            <a:ext cx="224433" cy="224433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5616893" y="6784062"/>
            <a:ext cx="2240994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 Underperformance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5616893" y="7116961"/>
            <a:ext cx="3396496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 region shows major issues</a:t>
            </a:r>
            <a:endParaRPr lang="en-US" sz="1300" dirty="0"/>
          </a:p>
        </p:txBody>
      </p:sp>
      <p:sp>
        <p:nvSpPr>
          <p:cNvPr id="19" name="Shape 14"/>
          <p:cNvSpPr/>
          <p:nvPr/>
        </p:nvSpPr>
        <p:spPr>
          <a:xfrm>
            <a:off x="9309259" y="5989201"/>
            <a:ext cx="3744397" cy="1762958"/>
          </a:xfrm>
          <a:prstGeom prst="roundRect">
            <a:avLst>
              <a:gd name="adj" fmla="val 396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9483209" y="6163151"/>
            <a:ext cx="498991" cy="498991"/>
          </a:xfrm>
          <a:prstGeom prst="roundRect">
            <a:avLst>
              <a:gd name="adj" fmla="val 18323147"/>
            </a:avLst>
          </a:prstGeom>
          <a:solidFill>
            <a:srgbClr val="8C98CA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620488" y="6300430"/>
            <a:ext cx="224433" cy="224433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9483209" y="6784062"/>
            <a:ext cx="2079069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Risk Reduction</a:t>
            </a:r>
            <a:endParaRPr lang="en-US" sz="1600" dirty="0"/>
          </a:p>
        </p:txBody>
      </p:sp>
      <p:sp>
        <p:nvSpPr>
          <p:cNvPr id="23" name="Text 17"/>
          <p:cNvSpPr/>
          <p:nvPr/>
        </p:nvSpPr>
        <p:spPr>
          <a:xfrm>
            <a:off x="9483209" y="7116961"/>
            <a:ext cx="3396496" cy="461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Geographic diversification reduces business risk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2236" y="1004173"/>
            <a:ext cx="7142678" cy="662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Strategic Recommendations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42236" y="2063591"/>
            <a:ext cx="212050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42236" y="2401133"/>
            <a:ext cx="4249817" cy="2286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5" name="Text 3"/>
          <p:cNvSpPr/>
          <p:nvPr/>
        </p:nvSpPr>
        <p:spPr>
          <a:xfrm>
            <a:off x="742236" y="2552819"/>
            <a:ext cx="3561517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Customer Loyalty Programs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742236" y="3003113"/>
            <a:ext cx="4249817" cy="656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Launch retention initiatives to strengthen repeat purchase behavior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5190292" y="2063591"/>
            <a:ext cx="212050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5190292" y="2401133"/>
            <a:ext cx="4249817" cy="2286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9" name="Text 7"/>
          <p:cNvSpPr/>
          <p:nvPr/>
        </p:nvSpPr>
        <p:spPr>
          <a:xfrm>
            <a:off x="5190292" y="2552819"/>
            <a:ext cx="3720822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Increase Purchase Frequency</a:t>
            </a:r>
            <a:endParaRPr lang="en-US" sz="2050" dirty="0"/>
          </a:p>
        </p:txBody>
      </p:sp>
      <p:sp>
        <p:nvSpPr>
          <p:cNvPr id="10" name="Text 8"/>
          <p:cNvSpPr/>
          <p:nvPr/>
        </p:nvSpPr>
        <p:spPr>
          <a:xfrm>
            <a:off x="5190292" y="3003113"/>
            <a:ext cx="4249817" cy="656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Focus on repeat customers rather than higher order values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9638348" y="2063591"/>
            <a:ext cx="212050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9638348" y="2401133"/>
            <a:ext cx="4249817" cy="2286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13" name="Text 11"/>
          <p:cNvSpPr/>
          <p:nvPr/>
        </p:nvSpPr>
        <p:spPr>
          <a:xfrm>
            <a:off x="9638348" y="2552819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Reduce Returns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9638348" y="3003113"/>
            <a:ext cx="4249817" cy="656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Improve product quality, descriptions, and logistics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42236" y="4016931"/>
            <a:ext cx="212050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742236" y="4354473"/>
            <a:ext cx="6473785" cy="2286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17" name="Text 15"/>
          <p:cNvSpPr/>
          <p:nvPr/>
        </p:nvSpPr>
        <p:spPr>
          <a:xfrm>
            <a:off x="742236" y="4506158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Upselling Strategies</a:t>
            </a:r>
            <a:endParaRPr lang="en-US" sz="2050" dirty="0"/>
          </a:p>
        </p:txBody>
      </p:sp>
      <p:sp>
        <p:nvSpPr>
          <p:cNvPr id="18" name="Text 16"/>
          <p:cNvSpPr/>
          <p:nvPr/>
        </p:nvSpPr>
        <p:spPr>
          <a:xfrm>
            <a:off x="742236" y="4956453"/>
            <a:ext cx="6473785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Introduce targeted cross-selling to boost revenue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7414260" y="4016931"/>
            <a:ext cx="212050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05</a:t>
            </a:r>
            <a:endParaRPr lang="en-US" sz="1650" dirty="0"/>
          </a:p>
        </p:txBody>
      </p:sp>
      <p:sp>
        <p:nvSpPr>
          <p:cNvPr id="20" name="Shape 18"/>
          <p:cNvSpPr/>
          <p:nvPr/>
        </p:nvSpPr>
        <p:spPr>
          <a:xfrm>
            <a:off x="7414260" y="4354473"/>
            <a:ext cx="6473904" cy="2286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21" name="Text 19"/>
          <p:cNvSpPr/>
          <p:nvPr/>
        </p:nvSpPr>
        <p:spPr>
          <a:xfrm>
            <a:off x="7414260" y="4506158"/>
            <a:ext cx="338161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Accurate Trend Evaluation</a:t>
            </a:r>
            <a:endParaRPr lang="en-US" sz="2050" dirty="0"/>
          </a:p>
        </p:txBody>
      </p:sp>
      <p:sp>
        <p:nvSpPr>
          <p:cNvPr id="22" name="Text 20"/>
          <p:cNvSpPr/>
          <p:nvPr/>
        </p:nvSpPr>
        <p:spPr>
          <a:xfrm>
            <a:off x="7414260" y="4956453"/>
            <a:ext cx="6473904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 YTD vs full-year comparisons for reliable insights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742236" y="5741194"/>
            <a:ext cx="4241959" cy="530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Conclusion</a:t>
            </a:r>
            <a:endParaRPr lang="en-US" sz="3300" dirty="0"/>
          </a:p>
        </p:txBody>
      </p:sp>
      <p:sp>
        <p:nvSpPr>
          <p:cNvPr id="24" name="Text 22"/>
          <p:cNvSpPr/>
          <p:nvPr/>
        </p:nvSpPr>
        <p:spPr>
          <a:xfrm>
            <a:off x="742236" y="6568797"/>
            <a:ext cx="13145929" cy="656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business demonstrates stable profitability, strong customer retention, and balanced category performance. Future growth should focus on customer lifetime value optimization and incremental improvements in return rate management.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306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752005"/>
            <a:ext cx="3664744" cy="2955250"/>
          </a:xfrm>
          <a:prstGeom prst="roundRect">
            <a:avLst>
              <a:gd name="adj" fmla="val 322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514624" y="198643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C98CA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01790" y="2173486"/>
            <a:ext cx="306110" cy="3061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14624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Stable Profitability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514624" y="3384113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Consistent 30% profit margins across categories and time periods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1748" y="1752005"/>
            <a:ext cx="3664863" cy="2955250"/>
          </a:xfrm>
          <a:prstGeom prst="roundRect">
            <a:avLst>
              <a:gd name="adj" fmla="val 322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10406182" y="198643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C98CA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93348" y="2173486"/>
            <a:ext cx="306110" cy="30611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406182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Strong Retention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0406182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96% of customers are repeat buyers, driving 99% of total revenue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6280190" y="4934069"/>
            <a:ext cx="7556421" cy="2592348"/>
          </a:xfrm>
          <a:prstGeom prst="roundRect">
            <a:avLst>
              <a:gd name="adj" fmla="val 367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514624" y="51685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C98CA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01790" y="5355550"/>
            <a:ext cx="306110" cy="30611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514624" y="6075759"/>
            <a:ext cx="30808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Balanced Performance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6514624" y="656617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Revenue and profit evenly distributed across categories and regions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25235" y="515422"/>
            <a:ext cx="4630341" cy="578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Opportunity Areas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925235" y="2448878"/>
            <a:ext cx="2519482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Return Rate Reduction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925235" y="2889528"/>
            <a:ext cx="4179332" cy="8076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Current 15% return rate is structural but manageable. Reducing by 2–3% can significantly improve profitability.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925235" y="3848338"/>
            <a:ext cx="3144083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Purchase Frequency Growth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925235" y="4288988"/>
            <a:ext cx="4179332" cy="8076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Growth driven by frequency, not order value. Focus on increasing how often repeat customers buy.</a:t>
            </a:r>
            <a:endParaRPr lang="en-US" sz="14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3910" y="1491139"/>
            <a:ext cx="8148757" cy="4548068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925235" y="6379488"/>
            <a:ext cx="4159091" cy="1334572"/>
          </a:xfrm>
          <a:prstGeom prst="roundRect">
            <a:avLst>
              <a:gd name="adj" fmla="val 8222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902375" y="6379488"/>
            <a:ext cx="91440" cy="1334572"/>
          </a:xfrm>
          <a:prstGeom prst="roundRect">
            <a:avLst>
              <a:gd name="adj" fmla="val 85073"/>
            </a:avLst>
          </a:prstGeom>
          <a:solidFill>
            <a:srgbClr val="8C98CA"/>
          </a:solidFill>
          <a:ln/>
        </p:spPr>
      </p:sp>
      <p:sp>
        <p:nvSpPr>
          <p:cNvPr id="10" name="Text 7"/>
          <p:cNvSpPr/>
          <p:nvPr/>
        </p:nvSpPr>
        <p:spPr>
          <a:xfrm>
            <a:off x="1201817" y="6587490"/>
            <a:ext cx="2315170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Product Quality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1201817" y="6967657"/>
            <a:ext cx="3674507" cy="538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Enhance quality control to reduce returns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5235535" y="6379488"/>
            <a:ext cx="4159210" cy="1334572"/>
          </a:xfrm>
          <a:prstGeom prst="roundRect">
            <a:avLst>
              <a:gd name="adj" fmla="val 8222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5212675" y="6379488"/>
            <a:ext cx="91440" cy="1334572"/>
          </a:xfrm>
          <a:prstGeom prst="roundRect">
            <a:avLst>
              <a:gd name="adj" fmla="val 85073"/>
            </a:avLst>
          </a:prstGeom>
          <a:solidFill>
            <a:srgbClr val="8C98CA"/>
          </a:solidFill>
          <a:ln/>
        </p:spPr>
      </p:sp>
      <p:sp>
        <p:nvSpPr>
          <p:cNvPr id="14" name="Text 11"/>
          <p:cNvSpPr/>
          <p:nvPr/>
        </p:nvSpPr>
        <p:spPr>
          <a:xfrm>
            <a:off x="5512118" y="6587490"/>
            <a:ext cx="2352437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Product Descriptions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5512118" y="6967657"/>
            <a:ext cx="3674626" cy="538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Improve accuracy to set proper expectations</a:t>
            </a:r>
            <a:endParaRPr lang="en-US" sz="1450" dirty="0"/>
          </a:p>
        </p:txBody>
      </p:sp>
      <p:sp>
        <p:nvSpPr>
          <p:cNvPr id="16" name="Shape 13"/>
          <p:cNvSpPr/>
          <p:nvPr/>
        </p:nvSpPr>
        <p:spPr>
          <a:xfrm>
            <a:off x="9545955" y="6379488"/>
            <a:ext cx="4159210" cy="1334572"/>
          </a:xfrm>
          <a:prstGeom prst="roundRect">
            <a:avLst>
              <a:gd name="adj" fmla="val 8222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9523095" y="6379488"/>
            <a:ext cx="91440" cy="1334572"/>
          </a:xfrm>
          <a:prstGeom prst="roundRect">
            <a:avLst>
              <a:gd name="adj" fmla="val 85073"/>
            </a:avLst>
          </a:prstGeom>
          <a:solidFill>
            <a:srgbClr val="8C98CA"/>
          </a:solidFill>
          <a:ln/>
        </p:spPr>
      </p:sp>
      <p:sp>
        <p:nvSpPr>
          <p:cNvPr id="18" name="Text 15"/>
          <p:cNvSpPr/>
          <p:nvPr/>
        </p:nvSpPr>
        <p:spPr>
          <a:xfrm>
            <a:off x="9822537" y="6587490"/>
            <a:ext cx="2315170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Logistics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9822537" y="6967657"/>
            <a:ext cx="3674626" cy="269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Optimize fulfillment to reduce damage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735" y="1024533"/>
            <a:ext cx="6633210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Implementation Roadmap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977503" y="1980367"/>
            <a:ext cx="22860" cy="5224701"/>
          </a:xfrm>
          <a:prstGeom prst="roundRect">
            <a:avLst>
              <a:gd name="adj" fmla="val 388338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192411" y="2206704"/>
            <a:ext cx="634008" cy="22860"/>
          </a:xfrm>
          <a:prstGeom prst="roundRect">
            <a:avLst>
              <a:gd name="adj" fmla="val 388338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739735" y="1980367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19031" y="2020014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034302" y="2052995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Phase 1: Immediate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034302" y="2501265"/>
            <a:ext cx="6369963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Launch customer loyalty programs and retention initiatives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192411" y="3448050"/>
            <a:ext cx="634008" cy="22860"/>
          </a:xfrm>
          <a:prstGeom prst="roundRect">
            <a:avLst>
              <a:gd name="adj" fmla="val 388338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739735" y="3221712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19031" y="3261360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034302" y="3294340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Phase 2: Short-term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034302" y="3742611"/>
            <a:ext cx="6369963" cy="653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 return reduction strategies across product categories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192411" y="5015984"/>
            <a:ext cx="634008" cy="22860"/>
          </a:xfrm>
          <a:prstGeom prst="roundRect">
            <a:avLst>
              <a:gd name="adj" fmla="val 388338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739735" y="4789646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19031" y="4829294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034302" y="4862274"/>
            <a:ext cx="2846784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Phase 3: Medium-term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034302" y="5310545"/>
            <a:ext cx="6369963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Introduce targeted upselling and cross-selling strategies</a:t>
            </a:r>
            <a:endParaRPr lang="en-US" sz="1650" dirty="0"/>
          </a:p>
        </p:txBody>
      </p:sp>
      <p:sp>
        <p:nvSpPr>
          <p:cNvPr id="20" name="Shape 17"/>
          <p:cNvSpPr/>
          <p:nvPr/>
        </p:nvSpPr>
        <p:spPr>
          <a:xfrm>
            <a:off x="1192411" y="6257330"/>
            <a:ext cx="634008" cy="22860"/>
          </a:xfrm>
          <a:prstGeom prst="roundRect">
            <a:avLst>
              <a:gd name="adj" fmla="val 388338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739735" y="6030992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19031" y="6070640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034302" y="6103620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Phase 4: Ongoing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034302" y="6551890"/>
            <a:ext cx="6369963" cy="653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 YTD vs full-year comparisons for accurate trend evaluation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49172" y="440412"/>
            <a:ext cx="3888343" cy="486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Next Steps</a:t>
            </a:r>
            <a:endParaRPr lang="en-US" sz="3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49172" y="1139666"/>
            <a:ext cx="3577233" cy="62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04668" y="1868329"/>
            <a:ext cx="1944172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Develop Action Plan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2104668" y="2175272"/>
            <a:ext cx="3266242" cy="4193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Create detailed implementation roadmap with owners and timelines</a:t>
            </a:r>
            <a:endParaRPr lang="en-US" sz="12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405" y="1139666"/>
            <a:ext cx="3577352" cy="6221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681901" y="1868329"/>
            <a:ext cx="1944172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Set KPIs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5681901" y="2175272"/>
            <a:ext cx="3266361" cy="4193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Define measurable targets for each strategic initiative</a:t>
            </a:r>
            <a:endParaRPr lang="en-US" sz="12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3757" y="1139666"/>
            <a:ext cx="3577352" cy="62210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259253" y="1868329"/>
            <a:ext cx="1944172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 Progress</a:t>
            </a:r>
            <a:endParaRPr lang="en-US" sz="1500" dirty="0"/>
          </a:p>
        </p:txBody>
      </p:sp>
      <p:sp>
        <p:nvSpPr>
          <p:cNvPr id="11" name="Text 6"/>
          <p:cNvSpPr/>
          <p:nvPr/>
        </p:nvSpPr>
        <p:spPr>
          <a:xfrm>
            <a:off x="9259253" y="2175272"/>
            <a:ext cx="3266361" cy="4193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Establish regular review cadence to track performance</a:t>
            </a:r>
            <a:endParaRPr lang="en-US" sz="1200" dirty="0"/>
          </a:p>
        </p:txBody>
      </p:sp>
      <p:sp>
        <p:nvSpPr>
          <p:cNvPr id="12" name="Text 7"/>
          <p:cNvSpPr/>
          <p:nvPr/>
        </p:nvSpPr>
        <p:spPr>
          <a:xfrm>
            <a:off x="1949172" y="4714161"/>
            <a:ext cx="1944172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Immediate Actions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1949172" y="5063728"/>
            <a:ext cx="6842879" cy="95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Form cross-functional implementation team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Conduct customer feedback analysis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Audit current return processes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Identify quick wins for return reduction</a:t>
            </a:r>
            <a:endParaRPr lang="en-US" sz="120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9004" y="2989898"/>
            <a:ext cx="3509605" cy="46793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2026-02-26T15:13:06Z</dcterms:created>
  <dcterms:modified xsi:type="dcterms:W3CDTF">2026-02-26T15:13:06Z</dcterms:modified>
</cp:coreProperties>
</file>